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6"/>
  </p:notesMasterIdLst>
  <p:sldIdLst>
    <p:sldId id="256" r:id="rId2"/>
    <p:sldId id="304" r:id="rId3"/>
    <p:sldId id="258" r:id="rId4"/>
    <p:sldId id="272" r:id="rId5"/>
    <p:sldId id="275" r:id="rId6"/>
    <p:sldId id="297" r:id="rId7"/>
    <p:sldId id="294" r:id="rId8"/>
    <p:sldId id="268" r:id="rId9"/>
    <p:sldId id="296" r:id="rId10"/>
    <p:sldId id="310" r:id="rId11"/>
    <p:sldId id="273" r:id="rId12"/>
    <p:sldId id="278" r:id="rId13"/>
    <p:sldId id="274" r:id="rId14"/>
    <p:sldId id="668" r:id="rId15"/>
    <p:sldId id="307" r:id="rId16"/>
    <p:sldId id="308" r:id="rId17"/>
    <p:sldId id="267" r:id="rId18"/>
    <p:sldId id="299" r:id="rId19"/>
    <p:sldId id="300" r:id="rId20"/>
    <p:sldId id="269" r:id="rId21"/>
    <p:sldId id="285" r:id="rId22"/>
    <p:sldId id="282" r:id="rId23"/>
    <p:sldId id="301" r:id="rId24"/>
    <p:sldId id="270" r:id="rId25"/>
    <p:sldId id="283" r:id="rId26"/>
    <p:sldId id="286" r:id="rId27"/>
    <p:sldId id="302" r:id="rId28"/>
    <p:sldId id="309" r:id="rId29"/>
    <p:sldId id="271" r:id="rId30"/>
    <p:sldId id="284" r:id="rId31"/>
    <p:sldId id="287" r:id="rId32"/>
    <p:sldId id="293" r:id="rId33"/>
    <p:sldId id="306" r:id="rId34"/>
    <p:sldId id="289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610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943E-882D-40B1-9EAB-3B7D546650F2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1BE8-2EF0-4D35-9546-6294CF3132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3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6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4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0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7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6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13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67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2107" y="1428750"/>
            <a:ext cx="6859786" cy="2000250"/>
          </a:xfrm>
        </p:spPr>
        <p:txBody>
          <a:bodyPr rtlCol="0">
            <a:noAutofit/>
          </a:bodyPr>
          <a:lstStyle>
            <a:lvl1pPr>
              <a:defRPr sz="4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188982" y="3543300"/>
            <a:ext cx="6475638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107" y="3829050"/>
            <a:ext cx="6859786" cy="8001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213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7612">
              <a:defRPr/>
            </a:lvl6pPr>
            <a:lvl7pPr marL="1467612">
              <a:defRPr/>
            </a:lvl7pPr>
            <a:lvl8pPr marL="1467612">
              <a:defRPr/>
            </a:lvl8pPr>
            <a:lvl9pPr marL="1467612">
              <a:defRPr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ACF6A5-CA30-4724-8A74-55B65EA2DB8E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05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7773233" y="205980"/>
            <a:ext cx="1028968" cy="4426310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5150284" y="2604442"/>
            <a:ext cx="4869180" cy="48019"/>
            <a:chOff x="1522413" y="1514475"/>
            <a:chExt cx="10569575" cy="64008"/>
          </a:xfrm>
        </p:grpSpPr>
        <p:sp>
          <p:nvSpPr>
            <p:cNvPr id="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08360"/>
            <a:ext cx="6859787" cy="4423930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946404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9B0CA52-F532-4FDA-A3F9-4BF9C8E5C82E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8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6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58293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75438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92583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097280">
              <a:defRPr baseline="0"/>
            </a:lvl6pPr>
            <a:lvl7pPr marL="1268730">
              <a:defRPr baseline="0"/>
            </a:lvl7pPr>
            <a:lvl8pPr marL="1440180">
              <a:defRPr baseline="0"/>
            </a:lvl8pPr>
            <a:lvl9pPr marL="1611630">
              <a:defRPr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AE51B8-C16C-4D58-B4E7-426249342FB6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4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7" y="1428750"/>
            <a:ext cx="6859786" cy="2000250"/>
          </a:xfrm>
        </p:spPr>
        <p:txBody>
          <a:bodyPr rtlCol="0" anchor="b">
            <a:noAutofit/>
          </a:bodyPr>
          <a:lstStyle>
            <a:lvl1pPr algn="l">
              <a:defRPr sz="3300" b="0" cap="none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5" name="线条" descr="线条图形"/>
          <p:cNvGrpSpPr/>
          <p:nvPr/>
        </p:nvGrpSpPr>
        <p:grpSpPr bwMode="invGray">
          <a:xfrm>
            <a:off x="1188982" y="3543300"/>
            <a:ext cx="6475638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7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2107" y="3826894"/>
            <a:ext cx="6859786" cy="802256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642744-2BC1-482F-8D65-D67812FCF761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59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2107" y="1428750"/>
            <a:ext cx="3315563" cy="3200400"/>
          </a:xfrm>
        </p:spPr>
        <p:txBody>
          <a:bodyPr rtlCol="0">
            <a:normAutofit/>
          </a:bodyPr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32" y="1428750"/>
            <a:ext cx="3315562" cy="3200400"/>
          </a:xfrm>
        </p:spPr>
        <p:txBody>
          <a:bodyPr rtlCol="0">
            <a:normAutofit/>
          </a:bodyPr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7C6E4D-621D-4515-8831-14D98E9F728C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7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61" name="任意多边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2107" y="1428750"/>
            <a:ext cx="3313277" cy="5715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2107" y="2114550"/>
            <a:ext cx="3313277" cy="2514601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88616" y="1428750"/>
            <a:ext cx="3313277" cy="5715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8616" y="2114550"/>
            <a:ext cx="3313277" cy="2514601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947700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/>
            </a:lvl8pPr>
            <a:lvl9pPr marL="1467612">
              <a:defRPr sz="12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157F41-EA24-4D6C-B76B-51104A4FF3D3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57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sz="135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41E27CD-26C5-4927-9077-9E87DDF8ECF7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0B1C2-D5D7-4DF1-B631-6247EDFA3201}" type="datetime1">
              <a:rPr lang="zh-CN" altLang="en-US" noProof="0" smtClean="0"/>
              <a:t>2018/6/26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7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 anchor="b">
            <a:noAutofit/>
          </a:bodyPr>
          <a:lstStyle>
            <a:lvl1pPr algn="l"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2107" y="2571750"/>
            <a:ext cx="2057936" cy="2057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33436" y="1428750"/>
            <a:ext cx="4253068" cy="3028950"/>
          </a:xfrm>
        </p:spPr>
        <p:txBody>
          <a:bodyPr rtlCol="0">
            <a:normAutofit/>
          </a:bodyPr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3314242" y="1223116"/>
            <a:ext cx="4719500" cy="3431914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6D0992-68C0-47A5-BA2C-3DDCADB492E0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2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 anchor="b">
            <a:noAutofit/>
          </a:bodyPr>
          <a:lstStyle>
            <a:lvl1pPr algn="l"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309719" y="1413233"/>
            <a:ext cx="4253068" cy="3031236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085908" y="1223116"/>
            <a:ext cx="4719500" cy="3431914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35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1014" y="2558811"/>
            <a:ext cx="2057936" cy="2057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 altLang="en-US" noProof="1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9FDE26-7774-42D9-B09F-897A3804FF77}" type="datetime1">
              <a:rPr lang="zh-CN" altLang="en-US" smtClean="0"/>
              <a:t>2018/6/26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2108" y="1428750"/>
            <a:ext cx="6859786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42107" y="4800601"/>
            <a:ext cx="4744685" cy="20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3957" y="4800601"/>
            <a:ext cx="1047467" cy="20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03606D-7858-4AA2-9E18-693315C12F6C}" type="datetime1">
              <a:rPr lang="zh-CN" altLang="en-US" noProof="0" smtClean="0"/>
              <a:t>2018/6/26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44419" y="4800601"/>
            <a:ext cx="857475" cy="20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516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32054" indent="-20574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5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6035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7749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9464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1178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81540"/>
            <a:ext cx="7506834" cy="2000250"/>
          </a:xfrm>
        </p:spPr>
        <p:txBody>
          <a:bodyPr rtlCol="0"/>
          <a:lstStyle/>
          <a:p>
            <a:pPr rtl="0"/>
            <a:r>
              <a:rPr lang="zh-CN" altLang="en-US" sz="7200" dirty="0"/>
              <a:t>你是上帝的孩子吗？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54" y="1275606"/>
            <a:ext cx="4698522" cy="2972358"/>
          </a:xfrm>
        </p:spPr>
        <p:txBody>
          <a:bodyPr/>
          <a:lstStyle/>
          <a:p>
            <a:r>
              <a:rPr lang="zh-CN" altLang="en-US" dirty="0"/>
              <a:t>人类命运，与神相关。</a:t>
            </a:r>
            <a:br>
              <a:rPr lang="en-US" altLang="zh-CN" dirty="0"/>
            </a:br>
            <a:r>
              <a:rPr lang="zh-CN" altLang="en-US" dirty="0"/>
              <a:t>造人之后，维系宇宙。</a:t>
            </a:r>
            <a:br>
              <a:rPr lang="en-US" altLang="zh-CN" dirty="0"/>
            </a:br>
            <a:r>
              <a:rPr lang="zh-CN" altLang="en-US" dirty="0"/>
              <a:t>道成肉身，来到本土。</a:t>
            </a:r>
            <a:br>
              <a:rPr lang="en-US" altLang="zh-CN" dirty="0"/>
            </a:br>
            <a:r>
              <a:rPr lang="zh-CN" altLang="en-US" dirty="0"/>
              <a:t>物是人非，不识领主。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789802" y="289490"/>
            <a:ext cx="3402378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</a:rPr>
              <a:t>人 类 现 状</a:t>
            </a:r>
            <a:endParaRPr lang="zh-SG" alt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4A98A-FACF-453B-B4E5-3917D0A0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FF3361-B68C-4062-8131-E4979551F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C046C-038F-4A71-9AF9-4D853994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810" cy="51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9B2D5-3BBE-41B7-8C98-2D51556B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73" y="1707654"/>
            <a:ext cx="7533455" cy="200025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1:26】</a:t>
            </a:r>
            <a:r>
              <a:rPr lang="zh-CN" altLang="en-US" dirty="0"/>
              <a:t>　神说：“我们要照着我们的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形像，按着我们的样式造人，使他们管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理海里的鱼、空中的鸟、地上的牲畜和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全地，并地上所爬的一切昆虫。”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1:27】</a:t>
            </a:r>
            <a:r>
              <a:rPr lang="zh-CN" altLang="en-US" dirty="0"/>
              <a:t>　神就照着自己的形像造人，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乃是照着他的形像造男造女。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18066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F12AA-DB1C-41E0-A745-4DBE603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9" y="1869672"/>
            <a:ext cx="8809634" cy="2693454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2:22】</a:t>
            </a:r>
            <a:r>
              <a:rPr lang="zh-CN" altLang="en-US" dirty="0"/>
              <a:t>耶和华　神就用那人身上所取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的肋骨造成一个女人，领她到那人跟前。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2:23】</a:t>
            </a:r>
            <a:r>
              <a:rPr lang="zh-CN" altLang="en-US" dirty="0"/>
              <a:t>那人说：“这是我骨中的骨，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肉中的肉，可以称她为女人，因为她是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从男人身上取出来的。”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2:24】</a:t>
            </a:r>
            <a:r>
              <a:rPr lang="zh-CN" altLang="en-US" dirty="0"/>
              <a:t>因此，人要离开父母与妻子连合，  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二人成为一体。</a:t>
            </a:r>
            <a:br>
              <a:rPr lang="en-US" altLang="zh-CN" dirty="0"/>
            </a:br>
            <a:r>
              <a:rPr lang="en-US" altLang="zh-CN" dirty="0"/>
              <a:t>【</a:t>
            </a:r>
            <a:r>
              <a:rPr lang="zh-CN" altLang="en-US" dirty="0"/>
              <a:t>弗</a:t>
            </a:r>
            <a:r>
              <a:rPr lang="en-US" altLang="zh-CN" dirty="0"/>
              <a:t>5:30】</a:t>
            </a:r>
            <a:r>
              <a:rPr lang="zh-CN" altLang="en-US" dirty="0"/>
              <a:t>因我们是他身上的肢体（有古卷在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此有“就是他的骨、他的肉”）。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35176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199" y="1106752"/>
            <a:ext cx="6183687" cy="2972358"/>
          </a:xfrm>
        </p:spPr>
        <p:txBody>
          <a:bodyPr/>
          <a:lstStyle/>
          <a:p>
            <a:r>
              <a:rPr lang="zh-CN" altLang="en-US" dirty="0"/>
              <a:t>神本合一，三位一体。</a:t>
            </a:r>
            <a:br>
              <a:rPr lang="en-US" altLang="zh-CN" dirty="0"/>
            </a:br>
            <a:r>
              <a:rPr lang="zh-CN" altLang="en-US" dirty="0"/>
              <a:t>人乃神造，合一基因。</a:t>
            </a:r>
            <a:br>
              <a:rPr lang="en-US" altLang="zh-CN" dirty="0"/>
            </a:br>
            <a:r>
              <a:rPr lang="zh-CN" altLang="en-US" dirty="0"/>
              <a:t>男人女人，骨肉一体。</a:t>
            </a:r>
            <a:br>
              <a:rPr lang="en-US" altLang="zh-CN" dirty="0"/>
            </a:br>
            <a:r>
              <a:rPr lang="zh-CN" altLang="en-US" dirty="0"/>
              <a:t>人之本质，身体灵魂，共命一体。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492769" y="195486"/>
            <a:ext cx="4158462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</a:rPr>
              <a:t>人 性 奥 秘</a:t>
            </a:r>
            <a:endParaRPr lang="zh-SG" alt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789802" y="357753"/>
            <a:ext cx="4698522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3300" dirty="0">
                <a:solidFill>
                  <a:prstClr val="white"/>
                </a:solidFill>
              </a:rPr>
              <a:t>人生命的四个层次</a:t>
            </a:r>
            <a:endParaRPr lang="zh-SG" altLang="en-US" sz="3300" dirty="0">
              <a:solidFill>
                <a:prstClr val="white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0CF6EC9-E172-4727-8A6E-5D3DE0BF8C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5586" y="1485900"/>
          <a:ext cx="7640887" cy="21717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04164">
                  <a:extLst>
                    <a:ext uri="{9D8B030D-6E8A-4147-A177-3AD203B41FA5}">
                      <a16:colId xmlns:a16="http://schemas.microsoft.com/office/drawing/2014/main" val="425397743"/>
                    </a:ext>
                  </a:extLst>
                </a:gridCol>
                <a:gridCol w="2401313">
                  <a:extLst>
                    <a:ext uri="{9D8B030D-6E8A-4147-A177-3AD203B41FA5}">
                      <a16:colId xmlns:a16="http://schemas.microsoft.com/office/drawing/2014/main" val="643613611"/>
                    </a:ext>
                  </a:extLst>
                </a:gridCol>
                <a:gridCol w="3435410">
                  <a:extLst>
                    <a:ext uri="{9D8B030D-6E8A-4147-A177-3AD203B41FA5}">
                      <a16:colId xmlns:a16="http://schemas.microsoft.com/office/drawing/2014/main" val="262716584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生命层阶 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本质 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存活状态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2674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身体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尘土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我字当先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929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灵魂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上帝吹的气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自我保护（孤独）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71863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共命 </a:t>
                      </a:r>
                      <a:endParaRPr lang="zh-SG" altLang="en-US" sz="2400" b="1" kern="120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人类骨肉</a:t>
                      </a:r>
                      <a:endParaRPr lang="zh-SG" altLang="en-US" sz="2400" b="1" kern="120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依稀残存（血缘，婚姻）</a:t>
                      </a:r>
                      <a:endParaRPr lang="zh-SG" altLang="en-US" sz="2400" b="1" kern="120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56361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人神一体 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神灵性的生命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已经失联</a:t>
                      </a:r>
                      <a:endParaRPr lang="zh-SG" altLang="en-US" sz="2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37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5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63C85-6C43-4EF3-A29B-59A3046F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50" dirty="0"/>
              <a:t>上帝，我是从哪里来的？</a:t>
            </a:r>
            <a:endParaRPr lang="zh-SG" altLang="en-US" sz="405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CD1B8D-D61D-4735-9D20-C2D0F0A7C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634" y="1329612"/>
            <a:ext cx="7091821" cy="3200400"/>
          </a:xfrm>
        </p:spPr>
        <p:txBody>
          <a:bodyPr>
            <a:normAutofit/>
          </a:bodyPr>
          <a:lstStyle/>
          <a:p>
            <a:r>
              <a:rPr lang="zh-CN" altLang="en-US" sz="3300" dirty="0"/>
              <a:t>（人的朔源性）：人乃神造</a:t>
            </a:r>
            <a:endParaRPr lang="en-US" altLang="zh-CN" sz="3300" dirty="0"/>
          </a:p>
          <a:p>
            <a:r>
              <a:rPr lang="zh-CN" altLang="en-US" sz="3300" dirty="0"/>
              <a:t>（人的宗教性）：人神共命</a:t>
            </a:r>
            <a:endParaRPr lang="en-US" altLang="zh-CN" sz="3300" dirty="0"/>
          </a:p>
          <a:p>
            <a:r>
              <a:rPr lang="zh-CN" altLang="en-US" sz="3300" dirty="0"/>
              <a:t>（人的相对性）：人神需融</a:t>
            </a:r>
            <a:endParaRPr lang="en-US" altLang="zh-CN" sz="3300" dirty="0"/>
          </a:p>
          <a:p>
            <a:r>
              <a:rPr lang="zh-CN" altLang="en-US" sz="3300" dirty="0"/>
              <a:t>上帝是绝对的造物主，</a:t>
            </a:r>
            <a:endParaRPr lang="en-US" altLang="zh-CN" sz="3300" dirty="0"/>
          </a:p>
          <a:p>
            <a:pPr marL="0" indent="0">
              <a:buNone/>
            </a:pPr>
            <a:r>
              <a:rPr lang="en-US" altLang="zh-CN" sz="3300" dirty="0"/>
              <a:t>  </a:t>
            </a:r>
            <a:r>
              <a:rPr lang="zh-CN" altLang="en-US" sz="3300" dirty="0"/>
              <a:t>我是全人类上帝独一的杰作之一。</a:t>
            </a:r>
            <a:endParaRPr lang="en-US" altLang="zh-CN" sz="3300" dirty="0"/>
          </a:p>
        </p:txBody>
      </p:sp>
    </p:spTree>
    <p:extLst>
      <p:ext uri="{BB962C8B-B14F-4D97-AF65-F5344CB8AC3E}">
        <p14:creationId xmlns:p14="http://schemas.microsoft.com/office/powerpoint/2010/main" val="33124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5886" y="843558"/>
            <a:ext cx="2430271" cy="1991376"/>
          </a:xfrm>
        </p:spPr>
        <p:txBody>
          <a:bodyPr rtlCol="0"/>
          <a:lstStyle/>
          <a:p>
            <a:pPr rtl="0"/>
            <a:r>
              <a:rPr lang="zh-CN" altLang="en-US" sz="7200" dirty="0"/>
              <a:t> 罪</a:t>
            </a: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8533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5F108A1-296A-446A-8E64-0D190F841CA0}"/>
              </a:ext>
            </a:extLst>
          </p:cNvPr>
          <p:cNvSpPr txBox="1"/>
          <p:nvPr/>
        </p:nvSpPr>
        <p:spPr>
          <a:xfrm>
            <a:off x="89502" y="3683796"/>
            <a:ext cx="6642738" cy="10895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【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创</a:t>
            </a: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3:12】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那人说：“你所赐给我、与我同居的女人，她把那树上的果子给我，我就吃了。”</a:t>
            </a:r>
          </a:p>
          <a:p>
            <a:pPr defTabSz="685800">
              <a:lnSpc>
                <a:spcPct val="90000"/>
              </a:lnSpc>
            </a:pP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【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创</a:t>
            </a: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3:24】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于是把他赶出去了。又在伊甸园的东边安设基路伯，和四面转动发火焰的剑，要把守生命树的道路。</a:t>
            </a:r>
            <a:endParaRPr lang="zh-SG" altLang="en-US" dirty="0">
              <a:solidFill>
                <a:prstClr val="white"/>
              </a:solidFill>
              <a:latin typeface="Corbel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6D9085-7DED-4622-B86F-739DB7E8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6731049" cy="35355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F0653B-1EF9-466D-87DD-E6A53C164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32240" y="4245"/>
            <a:ext cx="2410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739" y="1086802"/>
            <a:ext cx="4698522" cy="2972358"/>
          </a:xfrm>
        </p:spPr>
        <p:txBody>
          <a:bodyPr/>
          <a:lstStyle/>
          <a:p>
            <a:r>
              <a:rPr lang="zh-CN" altLang="en-US" dirty="0"/>
              <a:t>既非杀人，也非放火。</a:t>
            </a:r>
            <a:br>
              <a:rPr lang="en-US" altLang="zh-CN" dirty="0"/>
            </a:br>
            <a:r>
              <a:rPr lang="zh-CN" altLang="en-US" dirty="0"/>
              <a:t>如叶离干，脱离整体。</a:t>
            </a:r>
            <a:br>
              <a:rPr lang="en-US" altLang="zh-CN" dirty="0"/>
            </a:br>
            <a:r>
              <a:rPr lang="zh-CN" altLang="en-US" dirty="0"/>
              <a:t>神人一体，因罪分离。</a:t>
            </a:r>
            <a:br>
              <a:rPr lang="en-US" altLang="zh-CN" dirty="0"/>
            </a:br>
            <a:r>
              <a:rPr lang="zh-CN" altLang="en-US" dirty="0"/>
              <a:t>夫妻共命，私欲入隙。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681790" y="289490"/>
            <a:ext cx="3240360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</a:rPr>
              <a:t>罪 之 本 质</a:t>
            </a:r>
            <a:endParaRPr lang="zh-SG" alt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63C85-6C43-4EF3-A29B-59A3046F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50" dirty="0"/>
              <a:t>妈妈，我是从哪里来的？</a:t>
            </a:r>
            <a:endParaRPr lang="zh-SG" altLang="en-US" sz="405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CD1B8D-D61D-4735-9D20-C2D0F0A7C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/>
              <a:t>宇宙，外星人？    （人的朔源性）</a:t>
            </a:r>
            <a:endParaRPr lang="en-US" altLang="zh-CN" sz="3300" dirty="0"/>
          </a:p>
          <a:p>
            <a:r>
              <a:rPr lang="zh-CN" altLang="en-US" sz="3300" dirty="0"/>
              <a:t>外婆的观音，祈祷 （人的宗教性）</a:t>
            </a:r>
            <a:endParaRPr lang="en-US" altLang="zh-CN" sz="3300" dirty="0"/>
          </a:p>
          <a:p>
            <a:r>
              <a:rPr lang="zh-CN" altLang="en-US" sz="3300" dirty="0"/>
              <a:t>没有人能自我审视 （人的相对性）</a:t>
            </a:r>
            <a:endParaRPr lang="en-US" altLang="zh-CN" sz="3300" dirty="0"/>
          </a:p>
          <a:p>
            <a:r>
              <a:rPr lang="zh-CN" altLang="en-US" sz="3300" dirty="0"/>
              <a:t>绝对在哪里？我的被造性？</a:t>
            </a:r>
            <a:endParaRPr lang="en-US" altLang="zh-SG" sz="3300" dirty="0"/>
          </a:p>
        </p:txBody>
      </p:sp>
    </p:spTree>
    <p:extLst>
      <p:ext uri="{BB962C8B-B14F-4D97-AF65-F5344CB8AC3E}">
        <p14:creationId xmlns:p14="http://schemas.microsoft.com/office/powerpoint/2010/main" val="36288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5766" y="897564"/>
            <a:ext cx="4212469" cy="1991376"/>
          </a:xfrm>
        </p:spPr>
        <p:txBody>
          <a:bodyPr rtlCol="0"/>
          <a:lstStyle/>
          <a:p>
            <a:pPr rtl="0"/>
            <a:r>
              <a:rPr lang="zh-CN" altLang="en-US" sz="7200" dirty="0"/>
              <a:t> 基督救赎</a:t>
            </a: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40598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31580-C43D-447C-811D-9D489155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C21D23-FFF6-4116-96E5-1D07BFB99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30016D-20EE-4DA2-9D01-BB0F06EC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" y="-6154"/>
            <a:ext cx="9141618" cy="514965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CAD06E6-B904-4CD6-90C6-0EB5821E3C6B}"/>
              </a:ext>
            </a:extLst>
          </p:cNvPr>
          <p:cNvSpPr/>
          <p:nvPr/>
        </p:nvSpPr>
        <p:spPr>
          <a:xfrm>
            <a:off x="5058054" y="87474"/>
            <a:ext cx="4084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【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约</a:t>
            </a: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8:23-24】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耶稣对他们说：“你们是从下头来的，我是从上头来的；你们是属这世界的，我不是属这世界的。</a:t>
            </a:r>
          </a:p>
          <a:p>
            <a:pPr defTabSz="685800"/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所以我对你们说，你们要死在罪中。你们若不信我是基督，必要死在罪中。”</a:t>
            </a:r>
            <a:endParaRPr lang="zh-SG" altLang="en-US" b="1" dirty="0">
              <a:solidFill>
                <a:prstClr val="white"/>
              </a:solidFill>
              <a:latin typeface="华文楷体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3C3CB8-1F1B-4171-A116-5BC80A19973C}"/>
              </a:ext>
            </a:extLst>
          </p:cNvPr>
          <p:cNvSpPr/>
          <p:nvPr/>
        </p:nvSpPr>
        <p:spPr>
          <a:xfrm>
            <a:off x="143509" y="173046"/>
            <a:ext cx="334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【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约</a:t>
            </a: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1:29】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次日，约翰看见耶稣来到他那里，就说：“看哪，　神的羔羊，除去（或作“背负”）世人罪孽的。</a:t>
            </a:r>
            <a:endParaRPr lang="zh-SG" altLang="en-US" b="1" dirty="0">
              <a:solidFill>
                <a:prstClr val="white"/>
              </a:solidFill>
              <a:latin typeface="华文楷体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B8677-1AF2-42E0-8108-AF779DC4AE33}"/>
              </a:ext>
            </a:extLst>
          </p:cNvPr>
          <p:cNvSpPr/>
          <p:nvPr/>
        </p:nvSpPr>
        <p:spPr>
          <a:xfrm>
            <a:off x="149899" y="1763434"/>
            <a:ext cx="2950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【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约</a:t>
            </a:r>
            <a:r>
              <a:rPr lang="en-US" altLang="zh-CN" b="1" dirty="0">
                <a:solidFill>
                  <a:prstClr val="white"/>
                </a:solidFill>
                <a:latin typeface="华文楷体"/>
                <a:ea typeface="+mj-ea"/>
              </a:rPr>
              <a:t>11:25】</a:t>
            </a:r>
            <a:r>
              <a:rPr lang="zh-CN" altLang="en-US" b="1" dirty="0">
                <a:solidFill>
                  <a:prstClr val="white"/>
                </a:solidFill>
                <a:latin typeface="华文楷体"/>
                <a:ea typeface="+mj-ea"/>
              </a:rPr>
              <a:t>耶稣对她说：“复活在我，生命也在我；信我的人，虽然死了，也必复活。</a:t>
            </a:r>
            <a:endParaRPr lang="zh-SG" altLang="en-US" b="1" dirty="0">
              <a:solidFill>
                <a:prstClr val="white"/>
              </a:solidFill>
              <a:latin typeface="华文楷体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09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0B426-DC90-434A-88A0-215E9E4D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09732"/>
            <a:ext cx="7992888" cy="200025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</a:t>
            </a:r>
            <a:r>
              <a:rPr lang="en-US" altLang="zh-CN" dirty="0"/>
              <a:t>1:12-13】</a:t>
            </a:r>
            <a:r>
              <a:rPr lang="zh-CN" altLang="en-US" dirty="0"/>
              <a:t>凡接待他的，就是信他名的 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人，</a:t>
            </a:r>
            <a:r>
              <a:rPr lang="en-US" altLang="zh-CN" dirty="0"/>
              <a:t> </a:t>
            </a:r>
            <a:r>
              <a:rPr lang="zh-CN" altLang="en-US" dirty="0"/>
              <a:t>他就赐他们权柄，作　神的儿女。</a:t>
            </a:r>
            <a:br>
              <a:rPr lang="zh-CN" altLang="en-US" dirty="0"/>
            </a:br>
            <a:r>
              <a:rPr lang="en-US" altLang="zh-CN" dirty="0"/>
              <a:t>  </a:t>
            </a:r>
            <a:r>
              <a:rPr lang="zh-CN" altLang="en-US" dirty="0"/>
              <a:t>这等人不是从血气生的，不是从情欲生的， 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也不是从人意生的，乃是从　神生的。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【</a:t>
            </a:r>
            <a:r>
              <a:rPr lang="zh-CN" altLang="en-US" dirty="0"/>
              <a:t>约</a:t>
            </a:r>
            <a:r>
              <a:rPr lang="en-US" altLang="zh-CN" dirty="0"/>
              <a:t>15:5】</a:t>
            </a:r>
            <a:r>
              <a:rPr lang="zh-CN" altLang="en-US" dirty="0"/>
              <a:t>我是葡萄树，你们是枝子；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常在我里面的，我也常在他里面，这  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人就多结果子；因为离了我，你们就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不能作什么。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31021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739" y="1086802"/>
            <a:ext cx="4698522" cy="2972358"/>
          </a:xfrm>
        </p:spPr>
        <p:txBody>
          <a:bodyPr/>
          <a:lstStyle/>
          <a:p>
            <a:r>
              <a:rPr lang="zh-CN" altLang="en-US" dirty="0"/>
              <a:t>罪之工价，肉体死亡。</a:t>
            </a:r>
            <a:br>
              <a:rPr lang="en-US" altLang="zh-CN" dirty="0"/>
            </a:br>
            <a:r>
              <a:rPr lang="zh-CN" altLang="en-US" dirty="0"/>
              <a:t>人失共命，灵归何处？</a:t>
            </a:r>
            <a:br>
              <a:rPr lang="en-US" altLang="zh-CN" dirty="0"/>
            </a:br>
            <a:r>
              <a:rPr lang="zh-CN" altLang="en-US" dirty="0"/>
              <a:t>代罪羔羊，复活胜死。</a:t>
            </a:r>
            <a:br>
              <a:rPr lang="en-US" altLang="zh-CN" dirty="0"/>
            </a:br>
            <a:r>
              <a:rPr lang="zh-CN" altLang="en-US" dirty="0"/>
              <a:t>因信嫁接，人神融一。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627784" y="195486"/>
            <a:ext cx="3024336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</a:rPr>
              <a:t>救 赎 奥 秘</a:t>
            </a:r>
            <a:endParaRPr lang="zh-SG" alt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737" y="897564"/>
            <a:ext cx="4590510" cy="1991376"/>
          </a:xfrm>
        </p:spPr>
        <p:txBody>
          <a:bodyPr rtlCol="0"/>
          <a:lstStyle/>
          <a:p>
            <a:pPr rtl="0"/>
            <a:r>
              <a:rPr lang="zh-CN" altLang="en-US" sz="7200" dirty="0"/>
              <a:t> 基督身体</a:t>
            </a: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20826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0B426-DC90-434A-88A0-215E9E4D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2841780"/>
            <a:ext cx="8856984" cy="200025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弗</a:t>
            </a:r>
            <a:r>
              <a:rPr lang="en-US" altLang="zh-CN" dirty="0"/>
              <a:t>1:4】</a:t>
            </a:r>
            <a:r>
              <a:rPr lang="zh-CN" altLang="en-US" dirty="0"/>
              <a:t>就如　神从创立世界以前，在基督里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拣选了我们，使我们在他面前成为圣洁，无有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瑕疵。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弗</a:t>
            </a:r>
            <a:r>
              <a:rPr lang="en-US" altLang="zh-CN" dirty="0"/>
              <a:t>1:5】</a:t>
            </a:r>
            <a:r>
              <a:rPr lang="zh-CN" altLang="en-US" dirty="0"/>
              <a:t>又因爱我们，就按着自己意旨所喜悦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的，预定我们藉着耶稣基督得儿子的名分，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弗</a:t>
            </a:r>
            <a:r>
              <a:rPr lang="en-US" altLang="zh-CN" dirty="0"/>
              <a:t>1:13】</a:t>
            </a:r>
            <a:r>
              <a:rPr lang="zh-CN" altLang="en-US" dirty="0"/>
              <a:t>你们既听见真理的道，就是那叫你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们得救的福音，也信了基督，既然信他，就受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了所应许的圣灵为印记。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弗</a:t>
            </a:r>
            <a:r>
              <a:rPr lang="en-US" altLang="zh-CN" dirty="0"/>
              <a:t>1:23】</a:t>
            </a:r>
            <a:r>
              <a:rPr lang="zh-CN" altLang="en-US" dirty="0"/>
              <a:t>教会是他的身体，是那充满万有者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所充满的。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6008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29710-CDB7-4C97-B81F-EA207118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DCE238-C6FA-414C-8156-3DF6A78BC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3F5F61-0674-4AE3-A123-D2D2F2F26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"/>
            <a:ext cx="688448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739" y="1086802"/>
            <a:ext cx="4698522" cy="2972358"/>
          </a:xfrm>
        </p:spPr>
        <p:txBody>
          <a:bodyPr/>
          <a:lstStyle/>
          <a:p>
            <a:r>
              <a:rPr lang="zh-CN" altLang="en-US" dirty="0"/>
              <a:t>宇宙剧本，永恒神定。</a:t>
            </a:r>
            <a:br>
              <a:rPr lang="en-US" altLang="zh-CN" dirty="0"/>
            </a:br>
            <a:r>
              <a:rPr lang="zh-CN" altLang="en-US" dirty="0"/>
              <a:t>创世之先，已蒙拣选。</a:t>
            </a:r>
            <a:br>
              <a:rPr lang="en-US" altLang="zh-CN" dirty="0"/>
            </a:br>
            <a:r>
              <a:rPr lang="zh-CN" altLang="en-US" dirty="0"/>
              <a:t>圣灵印记，圣灵内住。</a:t>
            </a:r>
            <a:br>
              <a:rPr lang="en-US" altLang="zh-CN" dirty="0"/>
            </a:br>
            <a:r>
              <a:rPr lang="zh-CN" altLang="en-US" dirty="0"/>
              <a:t>基督是头，教会身体。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789802" y="289490"/>
            <a:ext cx="3780420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</a:rPr>
              <a:t>教 会 奥 秘</a:t>
            </a:r>
            <a:endParaRPr lang="zh-SG" alt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789802" y="357753"/>
            <a:ext cx="4698522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3300" dirty="0">
                <a:solidFill>
                  <a:prstClr val="white"/>
                </a:solidFill>
              </a:rPr>
              <a:t>人生命的四个层次</a:t>
            </a:r>
            <a:endParaRPr lang="zh-SG" altLang="en-US" sz="3300" dirty="0">
              <a:solidFill>
                <a:prstClr val="white"/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562A0E3-F334-4C30-BAB6-EBC264A92C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5586" y="1485900"/>
          <a:ext cx="7640887" cy="21717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04164">
                  <a:extLst>
                    <a:ext uri="{9D8B030D-6E8A-4147-A177-3AD203B41FA5}">
                      <a16:colId xmlns:a16="http://schemas.microsoft.com/office/drawing/2014/main" val="425397743"/>
                    </a:ext>
                  </a:extLst>
                </a:gridCol>
                <a:gridCol w="2401313">
                  <a:extLst>
                    <a:ext uri="{9D8B030D-6E8A-4147-A177-3AD203B41FA5}">
                      <a16:colId xmlns:a16="http://schemas.microsoft.com/office/drawing/2014/main" val="643613611"/>
                    </a:ext>
                  </a:extLst>
                </a:gridCol>
                <a:gridCol w="3435410">
                  <a:extLst>
                    <a:ext uri="{9D8B030D-6E8A-4147-A177-3AD203B41FA5}">
                      <a16:colId xmlns:a16="http://schemas.microsoft.com/office/drawing/2014/main" val="262716584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生命层阶 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本质 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恢复状态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2674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身体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尘土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身体得赎，复活灵体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929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灵魂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上帝吹的气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灵归上帝，大局已定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71863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共命 </a:t>
                      </a:r>
                      <a:endParaRPr lang="zh-SG" altLang="en-US" sz="2400" b="1" kern="120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人类骨肉</a:t>
                      </a:r>
                      <a:endParaRPr lang="zh-SG" altLang="en-US" sz="2400" b="1" kern="120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上帝骨肉，属灵血脉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56361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人神一体 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神灵性的生命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信而相联，基督身体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37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736" y="897564"/>
            <a:ext cx="4212469" cy="1991376"/>
          </a:xfrm>
        </p:spPr>
        <p:txBody>
          <a:bodyPr rtlCol="0"/>
          <a:lstStyle/>
          <a:p>
            <a:pPr rtl="0"/>
            <a:r>
              <a:rPr lang="zh-CN" altLang="en-US" sz="7200" dirty="0"/>
              <a:t> 属灵血脉</a:t>
            </a: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11981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5886" y="843558"/>
            <a:ext cx="2430271" cy="1991376"/>
          </a:xfrm>
        </p:spPr>
        <p:txBody>
          <a:bodyPr rtlCol="0"/>
          <a:lstStyle/>
          <a:p>
            <a:pPr rtl="0"/>
            <a:r>
              <a:rPr lang="zh-CN" altLang="en-US" sz="7200" dirty="0"/>
              <a:t>创造</a:t>
            </a: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0B426-DC90-434A-88A0-215E9E4D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357504"/>
            <a:ext cx="8046894" cy="2160240"/>
          </a:xfrm>
        </p:spPr>
        <p:txBody>
          <a:bodyPr/>
          <a:lstStyle/>
          <a:p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林前</a:t>
            </a:r>
            <a:r>
              <a:rPr lang="en-US" altLang="zh-CN" dirty="0"/>
              <a:t>12:13】</a:t>
            </a:r>
            <a:r>
              <a:rPr lang="zh-CN" altLang="en-US" dirty="0"/>
              <a:t>我们不拘是犹太人，是希腊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人，是为奴的，是自主的，都从一位圣灵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受洗，成了一个身体，饮于一位圣灵。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3509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3BE88-D43F-45F8-B5A4-6BAFFCFA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95CB7C-745E-46C8-8C0D-CE0482D56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A59A5F-CCEE-4CE3-B203-B95A5708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" y="0"/>
            <a:ext cx="91303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706" y="1221600"/>
            <a:ext cx="4698522" cy="2972358"/>
          </a:xfrm>
        </p:spPr>
        <p:txBody>
          <a:bodyPr/>
          <a:lstStyle/>
          <a:p>
            <a:r>
              <a:rPr lang="zh-CN" altLang="en-US" dirty="0"/>
              <a:t>人本神造，神人一体。</a:t>
            </a:r>
            <a:br>
              <a:rPr lang="en-US" altLang="zh-CN" dirty="0"/>
            </a:br>
            <a:r>
              <a:rPr lang="zh-CN" altLang="en-US" dirty="0"/>
              <a:t>神人罪隔，人失共命。</a:t>
            </a:r>
            <a:br>
              <a:rPr lang="en-US" altLang="zh-CN" dirty="0"/>
            </a:br>
            <a:r>
              <a:rPr lang="zh-CN" altLang="en-US" dirty="0"/>
              <a:t>嫁接基督，进入神体。</a:t>
            </a:r>
            <a:br>
              <a:rPr lang="en-US" altLang="zh-CN" dirty="0"/>
            </a:br>
            <a:r>
              <a:rPr lang="zh-CN" altLang="en-US" dirty="0"/>
              <a:t>圣灵内住，神圣血脉。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737574" y="195486"/>
            <a:ext cx="7182798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</a:rPr>
              <a:t> </a:t>
            </a:r>
            <a:r>
              <a:rPr lang="zh-CN" altLang="en-US" sz="4500" dirty="0">
                <a:solidFill>
                  <a:prstClr val="white"/>
                </a:solidFill>
              </a:rPr>
              <a:t>天 伦 奥 秘：上 帝 的 孩 子</a:t>
            </a:r>
          </a:p>
        </p:txBody>
      </p:sp>
    </p:spTree>
    <p:extLst>
      <p:ext uri="{BB962C8B-B14F-4D97-AF65-F5344CB8AC3E}">
        <p14:creationId xmlns:p14="http://schemas.microsoft.com/office/powerpoint/2010/main" val="563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78" y="681540"/>
            <a:ext cx="6586894" cy="2430270"/>
          </a:xfrm>
        </p:spPr>
        <p:txBody>
          <a:bodyPr/>
          <a:lstStyle/>
          <a:p>
            <a:r>
              <a:rPr lang="zh-CN" altLang="en-US" dirty="0"/>
              <a:t> 怜悯而恨不起自己与他人的基督徒。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1331640" y="118914"/>
            <a:ext cx="5832648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</a:rPr>
              <a:t> 没有义人，连一个也没有。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96F96DA-8041-4948-BBA5-375CA11B7A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1557" y="2139702"/>
          <a:ext cx="7640887" cy="21717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04164">
                  <a:extLst>
                    <a:ext uri="{9D8B030D-6E8A-4147-A177-3AD203B41FA5}">
                      <a16:colId xmlns:a16="http://schemas.microsoft.com/office/drawing/2014/main" val="425397743"/>
                    </a:ext>
                  </a:extLst>
                </a:gridCol>
                <a:gridCol w="2401313">
                  <a:extLst>
                    <a:ext uri="{9D8B030D-6E8A-4147-A177-3AD203B41FA5}">
                      <a16:colId xmlns:a16="http://schemas.microsoft.com/office/drawing/2014/main" val="643613611"/>
                    </a:ext>
                  </a:extLst>
                </a:gridCol>
                <a:gridCol w="3435410">
                  <a:extLst>
                    <a:ext uri="{9D8B030D-6E8A-4147-A177-3AD203B41FA5}">
                      <a16:colId xmlns:a16="http://schemas.microsoft.com/office/drawing/2014/main" val="262716584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生命层阶 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本质 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恢复状态</a:t>
                      </a:r>
                      <a:endParaRPr lang="zh-SG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2674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身体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尘土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身体得赎，复活灵体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929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灵魂 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上帝吹的气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灵归上帝，大局已定</a:t>
                      </a:r>
                      <a:endParaRPr lang="zh-SG" altLang="en-US" sz="2400" b="1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71863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共命 </a:t>
                      </a:r>
                      <a:endParaRPr lang="zh-SG" altLang="en-US" sz="2400" b="1" kern="120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人类骨肉</a:t>
                      </a:r>
                      <a:endParaRPr lang="zh-SG" altLang="en-US" sz="2400" b="1" kern="120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上帝骨肉，属灵血脉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56361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人神一体 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神灵性的生命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信而相联，基督身体</a:t>
                      </a:r>
                      <a:endParaRPr lang="zh-SG" altLang="en-US" sz="24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37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431C8-B969-449F-BD10-DD43AB19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F8D767-32A6-459B-B47A-CC2EC29C4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9BD18-8B8A-4C6F-A0C6-B32D049AB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1619" cy="5143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8061EE-B9CE-467B-B729-8E373BD0250E}"/>
              </a:ext>
            </a:extLst>
          </p:cNvPr>
          <p:cNvSpPr txBox="1"/>
          <p:nvPr/>
        </p:nvSpPr>
        <p:spPr>
          <a:xfrm>
            <a:off x="1190" y="64226"/>
            <a:ext cx="351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华文楷体"/>
                <a:ea typeface="+mj-ea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+mj-ea"/>
              </a:rPr>
              <a:t>太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+mj-ea"/>
              </a:rPr>
              <a:t>18:3】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+mj-ea"/>
              </a:rPr>
              <a:t>说：“我实在告诉你们：</a:t>
            </a:r>
            <a:endParaRPr lang="en-US" altLang="zh-CN" b="1" dirty="0">
              <a:solidFill>
                <a:srgbClr val="FF0000"/>
              </a:solidFill>
              <a:latin typeface="华文楷体"/>
              <a:ea typeface="+mj-ea"/>
            </a:endParaRPr>
          </a:p>
          <a:p>
            <a:pPr defTabSz="685800"/>
            <a:r>
              <a:rPr lang="zh-CN" altLang="en-US" b="1" dirty="0">
                <a:solidFill>
                  <a:srgbClr val="FF0000"/>
                </a:solidFill>
                <a:latin typeface="华文楷体"/>
                <a:ea typeface="+mj-ea"/>
              </a:rPr>
              <a:t>你们若不回转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+mj-ea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+mj-ea"/>
              </a:rPr>
              <a:t>变成小孩子的样式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+mj-ea"/>
              </a:rPr>
              <a:t>,</a:t>
            </a:r>
          </a:p>
          <a:p>
            <a:pPr defTabSz="685800"/>
            <a:r>
              <a:rPr lang="zh-CN" altLang="en-US" b="1" dirty="0">
                <a:solidFill>
                  <a:srgbClr val="FF0000"/>
                </a:solidFill>
                <a:latin typeface="华文楷体"/>
                <a:ea typeface="+mj-ea"/>
              </a:rPr>
              <a:t>断不得进天国。</a:t>
            </a:r>
            <a:endParaRPr lang="zh-SG" altLang="en-US" b="1" dirty="0">
              <a:solidFill>
                <a:srgbClr val="FF0000"/>
              </a:solidFill>
              <a:latin typeface="华文楷体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47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2A50B-DA15-4F83-88A2-010284F8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15A4D7-BE8E-4480-A26E-20CB90A05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348575-7E1E-4F9A-A6F3-2D9A68EA7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1192" y="0"/>
            <a:ext cx="91416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D586C-1296-47ED-9873-39F3F87E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1275606"/>
            <a:ext cx="8621260" cy="355755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1:1】</a:t>
            </a:r>
            <a:r>
              <a:rPr lang="zh-CN" altLang="en-US" dirty="0"/>
              <a:t>起初　神创造天地。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1:2】</a:t>
            </a:r>
            <a:r>
              <a:rPr lang="zh-CN" altLang="en-US" dirty="0"/>
              <a:t>地是空虚混沌，渊面黑暗；　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神的灵运行在水面上。</a:t>
            </a:r>
            <a:br>
              <a:rPr lang="en-US" altLang="zh-CN" dirty="0"/>
            </a:br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1:9-10】</a:t>
            </a:r>
            <a:r>
              <a:rPr lang="zh-CN" altLang="en-US" dirty="0"/>
              <a:t>　神说：“天下的水要聚在一处，使旱地露出来。”事就这样成了。神称旱地为地，称水的聚处为海。　神看着是好的。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18979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F4772-7152-4F16-87F7-B13F407D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3" y="2409732"/>
            <a:ext cx="8964995" cy="200025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箴</a:t>
            </a:r>
            <a:r>
              <a:rPr lang="en-US" altLang="zh-CN" dirty="0"/>
              <a:t>8:22-23】“</a:t>
            </a:r>
            <a:r>
              <a:rPr lang="zh-CN" altLang="en-US" dirty="0"/>
              <a:t>在耶和华造化的起头，在太初创造万物之先，就有了我。从亘古，从太初，未有世界以前，我已被立。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箴</a:t>
            </a:r>
            <a:r>
              <a:rPr lang="en-US" altLang="zh-CN" dirty="0"/>
              <a:t>8:27-31】</a:t>
            </a:r>
            <a:r>
              <a:rPr lang="zh-CN" altLang="en-US" dirty="0"/>
              <a:t>他立高天，我在那里；他在渊面的周围划出圆圈，上使穹苍坚硬，下使渊源稳固，为沧海定出界限，使水不越过他的命令，立定大地的根基。那时，我在他那里为工师，日日为他所喜爱，常常在他面前踊跃，踊跃在他为人预备可住之地，也喜悦住在世人之间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9152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A51E7-8D28-4AC6-93EC-D0EE3777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54" y="1275606"/>
            <a:ext cx="4698522" cy="2972358"/>
          </a:xfrm>
        </p:spPr>
        <p:txBody>
          <a:bodyPr/>
          <a:lstStyle/>
          <a:p>
            <a:r>
              <a:rPr lang="zh-CN" altLang="en-US" dirty="0"/>
              <a:t>神造天地，从无到有。</a:t>
            </a:r>
            <a:br>
              <a:rPr lang="en-US" altLang="zh-CN" dirty="0"/>
            </a:br>
            <a:r>
              <a:rPr lang="zh-CN" altLang="en-US" dirty="0"/>
              <a:t>聚水为海，化地为基。</a:t>
            </a:r>
            <a:br>
              <a:rPr lang="en-US" altLang="zh-CN" dirty="0"/>
            </a:br>
            <a:r>
              <a:rPr lang="zh-CN" altLang="en-US" dirty="0"/>
              <a:t>太初有道，宇宙工师。</a:t>
            </a:r>
            <a:br>
              <a:rPr lang="en-US" altLang="zh-CN" dirty="0"/>
            </a:br>
            <a:r>
              <a:rPr lang="zh-CN" altLang="en-US" dirty="0"/>
              <a:t>万物起源，生命源头。</a:t>
            </a:r>
            <a:br>
              <a:rPr lang="en-US" altLang="zh-CN" dirty="0"/>
            </a:br>
            <a:br>
              <a:rPr lang="en-US" altLang="zh-CN" dirty="0"/>
            </a:br>
            <a:endParaRPr lang="zh-SG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D283079-6079-41DB-85DC-B6458289EF91}"/>
              </a:ext>
            </a:extLst>
          </p:cNvPr>
          <p:cNvSpPr txBox="1">
            <a:spLocks/>
          </p:cNvSpPr>
          <p:nvPr/>
        </p:nvSpPr>
        <p:spPr>
          <a:xfrm>
            <a:off x="2411760" y="195486"/>
            <a:ext cx="5076564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5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66B3ACF-FD28-47A4-8890-F750C61235E1}"/>
              </a:ext>
            </a:extLst>
          </p:cNvPr>
          <p:cNvSpPr txBox="1">
            <a:spLocks/>
          </p:cNvSpPr>
          <p:nvPr/>
        </p:nvSpPr>
        <p:spPr>
          <a:xfrm>
            <a:off x="2789802" y="289490"/>
            <a:ext cx="3402378" cy="6760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</a:rPr>
              <a:t>宇 宙 奥 秘</a:t>
            </a:r>
            <a:endParaRPr lang="zh-SG" alt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5886" y="843558"/>
            <a:ext cx="2430271" cy="1991376"/>
          </a:xfrm>
        </p:spPr>
        <p:txBody>
          <a:bodyPr rtlCol="0"/>
          <a:lstStyle/>
          <a:p>
            <a:pPr rtl="0"/>
            <a:r>
              <a:rPr lang="zh-CN" altLang="en-US" sz="7200" dirty="0"/>
              <a:t>共命</a:t>
            </a: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4954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82798-4DB9-40EA-A642-D2D5DBB7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54" y="2463738"/>
            <a:ext cx="8046893" cy="200025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约</a:t>
            </a:r>
            <a:r>
              <a:rPr lang="en-US" altLang="zh-CN" dirty="0"/>
              <a:t>1:1-3】</a:t>
            </a:r>
            <a:r>
              <a:rPr lang="zh-CN" altLang="en-US" dirty="0"/>
              <a:t>太初有道，道与　神同在，道 就是　神。这道太初与　神同在。万物是藉着他造的；凡被造的，没有一样不是藉着他造的。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约</a:t>
            </a:r>
            <a:r>
              <a:rPr lang="en-US" altLang="zh-CN" dirty="0"/>
              <a:t>1:11】</a:t>
            </a:r>
            <a:r>
              <a:rPr lang="zh-CN" altLang="en-US" dirty="0"/>
              <a:t>他到自己的地方来，自己的人倒不接待他。</a:t>
            </a:r>
            <a:br>
              <a:rPr lang="en-US" altLang="zh-CN" dirty="0"/>
            </a:br>
            <a:r>
              <a:rPr lang="en-US" altLang="zh-CN" dirty="0"/>
              <a:t>【</a:t>
            </a:r>
            <a:r>
              <a:rPr lang="zh-CN" altLang="en-US" dirty="0"/>
              <a:t>创</a:t>
            </a:r>
            <a:r>
              <a:rPr lang="en-US" altLang="zh-CN" dirty="0"/>
              <a:t>2:7】</a:t>
            </a:r>
            <a:r>
              <a:rPr lang="zh-CN" altLang="en-US" dirty="0"/>
              <a:t>耶和华　神用地上的尘土造人，将生气吹在他鼻孔里，他就成了有灵的活人，名叫亚当。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7308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5_TF02804846_TF02804846" id="{118C6178-8627-4F1A-8ADE-4D23F9B5C89B}" vid="{47D4BC64-CC5E-41E6-96A6-68E3DA472C9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916</Words>
  <Application>Microsoft Office PowerPoint</Application>
  <PresentationFormat>On-screen Show (16:9)</PresentationFormat>
  <Paragraphs>113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Microsoft YaHei UI</vt:lpstr>
      <vt:lpstr>华文楷体</vt:lpstr>
      <vt:lpstr>宋体</vt:lpstr>
      <vt:lpstr>微软雅黑</vt:lpstr>
      <vt:lpstr>Arial</vt:lpstr>
      <vt:lpstr>Calibri</vt:lpstr>
      <vt:lpstr>Consolas</vt:lpstr>
      <vt:lpstr>Corbel</vt:lpstr>
      <vt:lpstr>黑板 16 x 9</vt:lpstr>
      <vt:lpstr>你是上帝的孩子吗？</vt:lpstr>
      <vt:lpstr>妈妈，我是从哪里来的？</vt:lpstr>
      <vt:lpstr>创造</vt:lpstr>
      <vt:lpstr>PowerPoint Presentation</vt:lpstr>
      <vt:lpstr>【创1:1】起初　神创造天地。 【创1:2】地是空虚混沌，渊面黑暗；　   神的灵运行在水面上。 【创1:9-10】　神说：“天下的水要聚在一处，使旱地露出来。”事就这样成了。神称旱地为地，称水的聚处为海。　神看着是好的。  </vt:lpstr>
      <vt:lpstr>【箴8:22-23】“在耶和华造化的起头，在太初创造万物之先，就有了我。从亘古，从太初，未有世界以前，我已被立。 【箴8:27-31】他立高天，我在那里；他在渊面的周围划出圆圈，上使穹苍坚硬，下使渊源稳固，为沧海定出界限，使水不越过他的命令，立定大地的根基。那时，我在他那里为工师，日日为他所喜爱，常常在他面前踊跃，踊跃在他为人预备可住之地，也喜悦住在世人之间。</vt:lpstr>
      <vt:lpstr>神造天地，从无到有。 聚水为海，化地为基。 太初有道，宇宙工师。 万物起源，生命源头。  </vt:lpstr>
      <vt:lpstr>共命</vt:lpstr>
      <vt:lpstr>【约1:1-3】太初有道，道与　神同在，道 就是　神。这道太初与　神同在。万物是藉着他造的；凡被造的，没有一样不是藉着他造的。 【约1:11】他到自己的地方来，自己的人倒不接待他。 【创2:7】耶和华　神用地上的尘土造人，将生气吹在他鼻孔里，他就成了有灵的活人，名叫亚当。</vt:lpstr>
      <vt:lpstr>人类命运，与神相关。 造人之后，维系宇宙。 道成肉身，来到本土。 物是人非，不识领主。  </vt:lpstr>
      <vt:lpstr>PowerPoint Presentation</vt:lpstr>
      <vt:lpstr>【创1:26】　神说：“我们要照着我们的   形像，按着我们的样式造人，使他们管   理海里的鱼、空中的鸟、地上的牲畜和   全地，并地上所爬的一切昆虫。” 【创1:27】　神就照着自己的形像造人，   乃是照着他的形像造男造女。</vt:lpstr>
      <vt:lpstr>【创2:22】耶和华　神就用那人身上所取   的肋骨造成一个女人，领她到那人跟前。 【创2:23】那人说：“这是我骨中的骨，   肉中的肉，可以称她为女人，因为她是   从男人身上取出来的。” 【创2:24】因此，人要离开父母与妻子连合，     二人成为一体。 【弗5:30】因我们是他身上的肢体（有古卷在   此有“就是他的骨、他的肉”）。</vt:lpstr>
      <vt:lpstr>神本合一，三位一体。 人乃神造，合一基因。 男人女人，骨肉一体。 人之本质，身体灵魂，共命一体。  </vt:lpstr>
      <vt:lpstr>PowerPoint Presentation</vt:lpstr>
      <vt:lpstr>上帝，我是从哪里来的？</vt:lpstr>
      <vt:lpstr> 罪</vt:lpstr>
      <vt:lpstr>PowerPoint Presentation</vt:lpstr>
      <vt:lpstr>既非杀人，也非放火。 如叶离干，脱离整体。 神人一体，因罪分离。 夫妻共命，私欲入隙。  </vt:lpstr>
      <vt:lpstr> 基督救赎</vt:lpstr>
      <vt:lpstr>PowerPoint Presentation</vt:lpstr>
      <vt:lpstr>【约1:12-13】凡接待他的，就是信他名的    人， 他就赐他们权柄，作　神的儿女。   这等人不是从血气生的，不是从情欲生的，    也不是从人意生的，乃是从　神生的。  【约15:5】我是葡萄树，你们是枝子；   常在我里面的，我也常在他里面，这     人就多结果子；因为离了我，你们就   不能作什么。</vt:lpstr>
      <vt:lpstr>罪之工价，肉体死亡。 人失共命，灵归何处？ 代罪羔羊，复活胜死。 因信嫁接，人神融一。  </vt:lpstr>
      <vt:lpstr> 基督身体</vt:lpstr>
      <vt:lpstr>【弗1:4】就如　神从创立世界以前，在基督里   拣选了我们，使我们在他面前成为圣洁，无有   瑕疵。 【弗1:5】又因爱我们，就按着自己意旨所喜悦   的，预定我们藉着耶稣基督得儿子的名分， 【弗1:13】你们既听见真理的道，就是那叫你   们得救的福音，也信了基督，既然信他，就受   了所应许的圣灵为印记。 【弗1:23】教会是他的身体，是那充满万有者   所充满的。</vt:lpstr>
      <vt:lpstr>PowerPoint Presentation</vt:lpstr>
      <vt:lpstr>宇宙剧本，永恒神定。 创世之先，已蒙拣选。 圣灵印记，圣灵内住。 基督是头，教会身体。  </vt:lpstr>
      <vt:lpstr>PowerPoint Presentation</vt:lpstr>
      <vt:lpstr> 属灵血脉</vt:lpstr>
      <vt:lpstr> 【林前12:13】我们不拘是犹太人，是希腊   人，是为奴的，是自主的，都从一位圣灵   受洗，成了一个身体，饮于一位圣灵。</vt:lpstr>
      <vt:lpstr>PowerPoint Presentation</vt:lpstr>
      <vt:lpstr>人本神造，神人一体。 神人罪隔，人失共命。 嫁接基督，进入神体。 圣灵内住，神圣血脉。  </vt:lpstr>
      <vt:lpstr> 怜悯而恨不起自己与他人的基督徒。  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toshiba</dc:creator>
  <cp:lastModifiedBy>Frank Cao</cp:lastModifiedBy>
  <cp:revision>232</cp:revision>
  <dcterms:created xsi:type="dcterms:W3CDTF">2014-03-11T14:51:12Z</dcterms:created>
  <dcterms:modified xsi:type="dcterms:W3CDTF">2018-06-26T12:51:42Z</dcterms:modified>
</cp:coreProperties>
</file>